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9" strictFirstAndLastChars="0" saveSubsetFonts="1">
  <p:sldMasterIdLst>
    <p:sldMasterId id="2147483652" r:id="rId1"/>
  </p:sldMasterIdLst>
  <p:notesMasterIdLst>
    <p:notesMasterId r:id="rId101"/>
  </p:notesMasterIdLst>
  <p:handoutMasterIdLst>
    <p:handoutMasterId r:id="rId102"/>
  </p:handoutMasterIdLst>
  <p:sldIdLst>
    <p:sldId id="1741" r:id="rId2"/>
    <p:sldId id="1737" r:id="rId3"/>
    <p:sldId id="1738" r:id="rId4"/>
    <p:sldId id="1739" r:id="rId5"/>
    <p:sldId id="1740" r:id="rId6"/>
    <p:sldId id="1743" r:id="rId7"/>
    <p:sldId id="1990" r:id="rId8"/>
    <p:sldId id="1360" r:id="rId9"/>
    <p:sldId id="1802" r:id="rId10"/>
    <p:sldId id="1800" r:id="rId11"/>
    <p:sldId id="1803" r:id="rId12"/>
    <p:sldId id="1804" r:id="rId13"/>
    <p:sldId id="1975" r:id="rId14"/>
    <p:sldId id="1807" r:id="rId15"/>
    <p:sldId id="1808" r:id="rId16"/>
    <p:sldId id="1810" r:id="rId17"/>
    <p:sldId id="1811" r:id="rId18"/>
    <p:sldId id="1831" r:id="rId19"/>
    <p:sldId id="1833" r:id="rId20"/>
    <p:sldId id="1834" r:id="rId21"/>
    <p:sldId id="1835" r:id="rId22"/>
    <p:sldId id="1837" r:id="rId23"/>
    <p:sldId id="1838" r:id="rId24"/>
    <p:sldId id="1840" r:id="rId25"/>
    <p:sldId id="1976" r:id="rId26"/>
    <p:sldId id="1843" r:id="rId27"/>
    <p:sldId id="1844" r:id="rId28"/>
    <p:sldId id="1851" r:id="rId29"/>
    <p:sldId id="1845" r:id="rId30"/>
    <p:sldId id="1847" r:id="rId31"/>
    <p:sldId id="1848" r:id="rId32"/>
    <p:sldId id="1849" r:id="rId33"/>
    <p:sldId id="1850" r:id="rId34"/>
    <p:sldId id="1926" r:id="rId35"/>
    <p:sldId id="1964" r:id="rId36"/>
    <p:sldId id="1963" r:id="rId37"/>
    <p:sldId id="1930" r:id="rId38"/>
    <p:sldId id="1932" r:id="rId39"/>
    <p:sldId id="1933" r:id="rId40"/>
    <p:sldId id="1934" r:id="rId41"/>
    <p:sldId id="1965" r:id="rId42"/>
    <p:sldId id="1966" r:id="rId43"/>
    <p:sldId id="1967" r:id="rId44"/>
    <p:sldId id="1968" r:id="rId45"/>
    <p:sldId id="1969" r:id="rId46"/>
    <p:sldId id="1973" r:id="rId47"/>
    <p:sldId id="1971" r:id="rId48"/>
    <p:sldId id="1874" r:id="rId49"/>
    <p:sldId id="1876" r:id="rId50"/>
    <p:sldId id="1877" r:id="rId51"/>
    <p:sldId id="1879" r:id="rId52"/>
    <p:sldId id="1880" r:id="rId53"/>
    <p:sldId id="1974" r:id="rId54"/>
    <p:sldId id="1883" r:id="rId55"/>
    <p:sldId id="1889" r:id="rId56"/>
    <p:sldId id="1884" r:id="rId57"/>
    <p:sldId id="1886" r:id="rId58"/>
    <p:sldId id="1888" r:id="rId59"/>
    <p:sldId id="1887" r:id="rId60"/>
    <p:sldId id="1945" r:id="rId61"/>
    <p:sldId id="1947" r:id="rId62"/>
    <p:sldId id="1948" r:id="rId63"/>
    <p:sldId id="1950" r:id="rId64"/>
    <p:sldId id="1951" r:id="rId65"/>
    <p:sldId id="1977" r:id="rId66"/>
    <p:sldId id="1954" r:id="rId67"/>
    <p:sldId id="1978" r:id="rId68"/>
    <p:sldId id="1957" r:id="rId69"/>
    <p:sldId id="1959" r:id="rId70"/>
    <p:sldId id="1979" r:id="rId71"/>
    <p:sldId id="1962" r:id="rId72"/>
    <p:sldId id="1890" r:id="rId73"/>
    <p:sldId id="1892" r:id="rId74"/>
    <p:sldId id="1980" r:id="rId75"/>
    <p:sldId id="1894" r:id="rId76"/>
    <p:sldId id="1896" r:id="rId77"/>
    <p:sldId id="1981" r:id="rId78"/>
    <p:sldId id="1898" r:id="rId79"/>
    <p:sldId id="1982" r:id="rId80"/>
    <p:sldId id="1901" r:id="rId81"/>
    <p:sldId id="1983" r:id="rId82"/>
    <p:sldId id="1984" r:id="rId83"/>
    <p:sldId id="1903" r:id="rId84"/>
    <p:sldId id="1905" r:id="rId85"/>
    <p:sldId id="1985" r:id="rId86"/>
    <p:sldId id="1986" r:id="rId87"/>
    <p:sldId id="1907" r:id="rId88"/>
    <p:sldId id="1910" r:id="rId89"/>
    <p:sldId id="1912" r:id="rId90"/>
    <p:sldId id="1913" r:id="rId91"/>
    <p:sldId id="1915" r:id="rId92"/>
    <p:sldId id="1916" r:id="rId93"/>
    <p:sldId id="1987" r:id="rId94"/>
    <p:sldId id="1919" r:id="rId95"/>
    <p:sldId id="1988" r:id="rId96"/>
    <p:sldId id="1920" r:id="rId97"/>
    <p:sldId id="1922" r:id="rId98"/>
    <p:sldId id="1989" r:id="rId99"/>
    <p:sldId id="1923" r:id="rId100"/>
  </p:sldIdLst>
  <p:sldSz cx="9144000" cy="6858000" type="letter"/>
  <p:notesSz cx="7010400" cy="9296400"/>
  <p:custDataLst>
    <p:tags r:id="rId10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orient="horz" pos="4032" userDrawn="1">
          <p15:clr>
            <a:srgbClr val="A4A3A4"/>
          </p15:clr>
        </p15:guide>
        <p15:guide id="6" pos="5688" userDrawn="1">
          <p15:clr>
            <a:srgbClr val="A4A3A4"/>
          </p15:clr>
        </p15:guide>
        <p15:guide id="7" pos="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reddy, Mithilesh" initials="MM" lastIdx="1" clrIdx="0">
    <p:extLst>
      <p:ext uri="{19B8F6BF-5375-455C-9EA6-DF929625EA0E}">
        <p15:presenceInfo xmlns:p15="http://schemas.microsoft.com/office/powerpoint/2012/main" userId="S-1-5-21-790525478-854245398-839522115-107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300"/>
    <a:srgbClr val="E47E00"/>
    <a:srgbClr val="FAE600"/>
    <a:srgbClr val="92499E"/>
    <a:srgbClr val="00307E"/>
    <a:srgbClr val="376FA7"/>
    <a:srgbClr val="59A6D5"/>
    <a:srgbClr val="7EB542"/>
    <a:srgbClr val="7A68AE"/>
    <a:srgbClr val="A99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98814" autoAdjust="0"/>
  </p:normalViewPr>
  <p:slideViewPr>
    <p:cSldViewPr snapToGrid="0">
      <p:cViewPr varScale="1">
        <p:scale>
          <a:sx n="72" d="100"/>
          <a:sy n="72" d="100"/>
        </p:scale>
        <p:origin x="1044" y="60"/>
      </p:cViewPr>
      <p:guideLst>
        <p:guide orient="horz" pos="600"/>
        <p:guide orient="horz" pos="4032"/>
        <p:guide pos="5688"/>
        <p:guide pos="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934" y="-12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9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68" y="4429759"/>
            <a:ext cx="5139868" cy="420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464" tIns="43702" rIns="88464" bIns="43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2950" y="1312863"/>
            <a:ext cx="2989263" cy="2243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164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90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4050" algn="l" defTabSz="10890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8100" algn="l" defTabSz="10890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62150" algn="l" defTabSz="10890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4613" algn="l" defTabSz="10890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4908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fld id="{A65FA117-8965-4587-94B7-6B1571DC94AE}" type="slidenum">
              <a:rPr lang="en-US" altLang="en-US"/>
              <a:pPr algn="ctr"/>
              <a:t>60</a:t>
            </a:fld>
            <a:endParaRPr lang="en-US" altLang="en-US" dirty="0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16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4908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fld id="{474D29C2-72CA-47BF-9201-3316D1AF6EB8}" type="slidenum">
              <a:rPr lang="en-US" altLang="en-US"/>
              <a:pPr algn="ctr"/>
              <a:t>61</a:t>
            </a:fld>
            <a:endParaRPr lang="en-US" altLang="en-US" dirty="0"/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86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4908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fld id="{55D2BE2F-8BBB-4C25-A25E-E96757EF08AB}" type="slidenum">
              <a:rPr lang="en-US" altLang="en-US"/>
              <a:pPr algn="ctr"/>
              <a:t>62</a:t>
            </a:fld>
            <a:endParaRPr lang="en-US" altLang="en-US" dirty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34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4908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fld id="{1159A38E-8C41-4FE9-A3DD-9A7673BFBDA3}" type="slidenum">
              <a:rPr lang="en-US" altLang="en-US"/>
              <a:pPr algn="ctr"/>
              <a:t>63</a:t>
            </a:fld>
            <a:endParaRPr lang="en-US" altLang="en-US" dirty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549368"/>
            <a:ext cx="2911872" cy="450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6" tIns="44063" rIns="88126" bIns="44063"/>
          <a:lstStyle/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88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nVert2"/>
          <p:cNvSpPr>
            <a:spLocks noChangeAspect="1" noChangeShapeType="1"/>
          </p:cNvSpPr>
          <p:nvPr/>
        </p:nvSpPr>
        <p:spPr bwMode="white">
          <a:xfrm>
            <a:off x="7315200" y="6475413"/>
            <a:ext cx="0" cy="260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9" y="530225"/>
            <a:ext cx="8318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bWebAddr"/>
          <p:cNvSpPr txBox="1">
            <a:spLocks noChangeAspect="1" noChangeArrowheads="1"/>
          </p:cNvSpPr>
          <p:nvPr/>
        </p:nvSpPr>
        <p:spPr bwMode="auto">
          <a:xfrm>
            <a:off x="7548693" y="6474361"/>
            <a:ext cx="1168140" cy="18466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762000">
              <a:defRPr/>
            </a:pPr>
            <a:r>
              <a:rPr lang="en-GB" sz="1200" dirty="0"/>
              <a:t>www.ricardo.com</a:t>
            </a:r>
            <a:endParaRPr lang="en-GB" sz="900" dirty="0">
              <a:latin typeface="Helvetica" pitchFamily="34" charset="0"/>
            </a:endParaRPr>
          </a:p>
        </p:txBody>
      </p:sp>
      <p:pic>
        <p:nvPicPr>
          <p:cNvPr id="7" name="picDETIT" descr="DVTIand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6475413"/>
            <a:ext cx="44100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7" descr="E:\Business\2008\RSC Grafikstandard\colourbar_PANTONE293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35764"/>
            <a:ext cx="9145466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455877" y="0"/>
            <a:ext cx="0" cy="10604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7762143" y="6742113"/>
            <a:ext cx="1027234" cy="107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r" defTabSz="762000">
              <a:lnSpc>
                <a:spcPct val="90000"/>
              </a:lnSpc>
              <a:defRPr/>
            </a:pPr>
            <a:r>
              <a:rPr lang="en-GB" sz="900" b="1" dirty="0">
                <a:solidFill>
                  <a:schemeClr val="bg1"/>
                </a:solidFill>
              </a:rPr>
              <a:t>©</a:t>
            </a:r>
            <a:r>
              <a:rPr lang="en-GB" sz="700" b="1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Ricardo plc 2014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1692" y="2464713"/>
            <a:ext cx="6963508" cy="430887"/>
          </a:xfrm>
        </p:spPr>
        <p:txBody>
          <a:bodyPr anchor="b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88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1692" y="2971800"/>
            <a:ext cx="6963508" cy="1066800"/>
          </a:xfrm>
          <a:ln/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/>
            </a:lvl1pPr>
          </a:lstStyle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white">
          <a:xfrm>
            <a:off x="8792308" y="6742113"/>
            <a:ext cx="243254" cy="10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762000">
              <a:spcBef>
                <a:spcPct val="50000"/>
              </a:spcBef>
              <a:defRPr/>
            </a:pPr>
            <a:fld id="{C907C994-B51F-4AF4-9E64-E2241413583D}" type="slidenum">
              <a:rPr lang="en-GB" sz="800">
                <a:solidFill>
                  <a:schemeClr val="bg1"/>
                </a:solidFill>
              </a:rPr>
              <a:pPr algn="r" defTabSz="762000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4531" y="304800"/>
            <a:ext cx="307777" cy="6292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77" y="304800"/>
            <a:ext cx="6348046" cy="6292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367346" y="6538914"/>
            <a:ext cx="732692" cy="32067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367346" y="6538914"/>
            <a:ext cx="732692" cy="32067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3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367713" y="6538913"/>
            <a:ext cx="731837" cy="32067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2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367346" y="6538914"/>
            <a:ext cx="732692" cy="32067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692" y="1306514"/>
            <a:ext cx="4149969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306514"/>
            <a:ext cx="4149969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108CF0-568D-4EE2-82C8-11F4F40E6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8338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547"/>
            <a:ext cx="3008435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505956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60947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693" y="1306514"/>
            <a:ext cx="8440615" cy="5291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854" y="366713"/>
            <a:ext cx="70045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677" y="304800"/>
            <a:ext cx="766982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pic>
        <p:nvPicPr>
          <p:cNvPr id="5125" name="Picture 127" descr="E:\Business\2008\RSC Grafikstandard\colourbar_PANTONE293.jpg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35764"/>
            <a:ext cx="9145466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7527" name="Line 7"/>
          <p:cNvSpPr>
            <a:spLocks noChangeShapeType="1"/>
          </p:cNvSpPr>
          <p:nvPr/>
        </p:nvSpPr>
        <p:spPr bwMode="auto">
          <a:xfrm>
            <a:off x="7920404" y="0"/>
            <a:ext cx="0" cy="857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387528" name="Text Box 8"/>
          <p:cNvSpPr txBox="1">
            <a:spLocks noChangeArrowheads="1"/>
          </p:cNvSpPr>
          <p:nvPr/>
        </p:nvSpPr>
        <p:spPr bwMode="white">
          <a:xfrm>
            <a:off x="7762143" y="6742113"/>
            <a:ext cx="1027234" cy="107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r" defTabSz="762000">
              <a:lnSpc>
                <a:spcPct val="90000"/>
              </a:lnSpc>
              <a:defRPr/>
            </a:pPr>
            <a:r>
              <a:rPr lang="en-GB" sz="900" b="1" dirty="0">
                <a:solidFill>
                  <a:schemeClr val="bg1"/>
                </a:solidFill>
              </a:rPr>
              <a:t>©</a:t>
            </a:r>
            <a:r>
              <a:rPr lang="en-GB" sz="700" b="1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Ricardo plc 2018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87535" name="Text Box 15"/>
          <p:cNvSpPr txBox="1">
            <a:spLocks noChangeArrowheads="1"/>
          </p:cNvSpPr>
          <p:nvPr userDrawn="1"/>
        </p:nvSpPr>
        <p:spPr bwMode="white">
          <a:xfrm>
            <a:off x="8792308" y="6742113"/>
            <a:ext cx="243254" cy="10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762000">
              <a:spcBef>
                <a:spcPct val="50000"/>
              </a:spcBef>
              <a:defRPr/>
            </a:pPr>
            <a:fld id="{C907C994-B51F-4AF4-9E64-E2241413583D}" type="slidenum">
              <a:rPr lang="en-GB" sz="800">
                <a:solidFill>
                  <a:schemeClr val="bg1"/>
                </a:solidFill>
              </a:rPr>
              <a:pPr algn="r" defTabSz="762000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CEC0B08-3917-4C11-BBAB-B6484DB0A95D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230066" y="6735764"/>
            <a:ext cx="1976803" cy="1142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l" defTabSz="762000">
              <a:lnSpc>
                <a:spcPct val="90000"/>
              </a:lnSpc>
              <a:defRPr/>
            </a:pPr>
            <a:r>
              <a:rPr lang="en-GB" sz="900" b="0" dirty="0">
                <a:solidFill>
                  <a:schemeClr val="bg1"/>
                </a:solidFill>
              </a:rPr>
              <a:t>Contract no. DTNH2216D00037/0001</a:t>
            </a:r>
            <a:endParaRPr lang="en-GB" sz="800" b="0" dirty="0">
              <a:solidFill>
                <a:schemeClr val="bg1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06F5E3-EBCD-4E78-BC58-5662404D4E7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3927721" y="6743703"/>
            <a:ext cx="891930" cy="11429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l" defTabSz="762000">
              <a:lnSpc>
                <a:spcPct val="90000"/>
              </a:lnSpc>
              <a:defRPr/>
            </a:pPr>
            <a:r>
              <a:rPr lang="en-GB" sz="900" b="0" dirty="0">
                <a:solidFill>
                  <a:schemeClr val="bg1"/>
                </a:solidFill>
              </a:rPr>
              <a:t>March 23, 2018</a:t>
            </a:r>
            <a:endParaRPr lang="en-GB" sz="8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0" r:id="rId7"/>
    <p:sldLayoutId id="2147483861" r:id="rId8"/>
    <p:sldLayoutId id="2147483862" r:id="rId9"/>
    <p:sldLayoutId id="2147483863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200"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400"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600"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800" algn="l" defTabSz="36195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273050" indent="-273050" algn="l" defTabSz="457200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809625" indent="-263525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3pPr>
      <a:lvl4pPr marL="1090613" indent="-279400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–"/>
        <a:defRPr>
          <a:solidFill>
            <a:schemeClr val="tx1"/>
          </a:solidFill>
          <a:latin typeface="+mn-lt"/>
        </a:defRPr>
      </a:lvl4pPr>
      <a:lvl5pPr marL="1360488" indent="-268288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5pPr>
      <a:lvl6pPr marL="1817688" indent="-268288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6pPr>
      <a:lvl7pPr marL="2274888" indent="-268288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7pPr>
      <a:lvl8pPr marL="2732088" indent="-268288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8pPr>
      <a:lvl9pPr marL="3189288" indent="-268288" algn="l" defTabSz="457200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6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7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8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8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8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8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8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8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8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8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8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9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9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0677" y="304800"/>
            <a:ext cx="7669823" cy="304800"/>
          </a:xfrm>
        </p:spPr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2156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98588" y="1092395"/>
            <a:ext cx="7299325" cy="5443872"/>
          </a:xfrm>
        </p:spPr>
        <p:txBody>
          <a:bodyPr tIns="90000"/>
          <a:lstStyle/>
          <a:p>
            <a:r>
              <a:rPr lang="en-GB" sz="1400" b="1" dirty="0"/>
              <a:t>Cost &amp; Weight Analysis Approach Described</a:t>
            </a:r>
          </a:p>
          <a:p>
            <a:pPr lvl="1"/>
            <a:r>
              <a:rPr lang="en-GB" sz="1400" b="1" dirty="0">
                <a:ea typeface="+mn-ea"/>
                <a:cs typeface="+mn-cs"/>
              </a:rPr>
              <a:t>Inputs and Process</a:t>
            </a:r>
          </a:p>
          <a:p>
            <a:pPr lvl="1"/>
            <a:r>
              <a:rPr lang="en-GB" sz="1400" b="1" dirty="0">
                <a:ea typeface="+mn-ea"/>
                <a:cs typeface="+mn-cs"/>
              </a:rPr>
              <a:t>Distribution of Costs</a:t>
            </a:r>
          </a:p>
          <a:p>
            <a:pPr lvl="1"/>
            <a:r>
              <a:rPr lang="en-GB" sz="1400" b="1" dirty="0">
                <a:ea typeface="+mn-ea"/>
                <a:cs typeface="+mn-cs"/>
              </a:rPr>
              <a:t>Definitions &amp; Assumptions</a:t>
            </a:r>
          </a:p>
          <a:p>
            <a:pPr lvl="1"/>
            <a:r>
              <a:rPr lang="en-GB" sz="1400" b="1" dirty="0">
                <a:ea typeface="+mn-ea"/>
                <a:cs typeface="+mn-cs"/>
              </a:rPr>
              <a:t>Example Cost Breakdown</a:t>
            </a:r>
          </a:p>
          <a:p>
            <a:r>
              <a:rPr lang="en-US" sz="1400" b="1" dirty="0"/>
              <a:t>Manufacturing Cost Details</a:t>
            </a:r>
            <a:endParaRPr lang="en-GB" sz="1400" b="1" dirty="0"/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Dodge Ram Extended Cab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2007 &amp; MY 2010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Ford Edge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2009 &amp; MY 2016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Honda Accord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2010 &amp; MY 2014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Ford Mustang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2006 &amp; MY 2016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Jeep Grand Cherokee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2008 &amp; MY 2011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Buick LaCrosse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2005 &amp; MY 2010</a:t>
            </a:r>
          </a:p>
          <a:p>
            <a:pPr marL="617538" lvl="1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Chevrolet Impala</a:t>
            </a:r>
          </a:p>
          <a:p>
            <a:pPr marL="882650" lvl="2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2003 &amp; MY 2011</a:t>
            </a:r>
          </a:p>
          <a:p>
            <a:pPr lvl="1"/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098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2007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C0EC1-AC08-4437-8288-18E72251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35990"/>
            <a:ext cx="8439150" cy="2632183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Ram Extended Cab, 2007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1FDFF-85D6-48DC-8C8B-AFD1B171789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3943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2007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5206E8-98AA-48F3-B373-AD9AB7467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32781"/>
            <a:ext cx="8439150" cy="383860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Ram Extended Cab, 2007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9E92-9474-4501-BE29-D2BB0A3444EE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65195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2007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515555-CCEF-4DE7-ABA3-640283B86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702371"/>
            <a:ext cx="8439150" cy="249942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Ram Extended Cab, 2007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7825A-94A4-459C-857F-E445E9C4FBDE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42084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Ram Extended Cab, MY 2010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52199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46B639-A1FE-4F7C-B185-396050D72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71849"/>
            <a:ext cx="8439150" cy="516046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Ram Extended Cab,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E3494-0896-4DB8-B6B0-6161EDDDC1DF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82073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FA727D-7968-46DA-B8FB-50CC121C7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402210"/>
            <a:ext cx="8439150" cy="3099742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Ram Extended Cab,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0D7DE-815C-499A-92CE-3CBA8FC3327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96985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F3A34B-596F-4172-A0D8-3812DB415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68314"/>
            <a:ext cx="8439150" cy="516753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Ram Extended Cab,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65149-0E6F-46EF-A70A-5DE5DDCA976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65085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3D5AB9-6BF0-43F9-8337-7E6E8D608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576384"/>
            <a:ext cx="8439150" cy="275139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Ram Extended Cab,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3A13F-5222-467B-9ABB-011F892D7B7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81760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Ford Edge, MY 2009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286920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2014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A8A457-A44B-4D2D-A5E9-22E5A1E0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920220"/>
            <a:ext cx="8439150" cy="4063722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B4980-D24B-4CEB-B9A3-E0ADFBC8E016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94518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057590" y="4779094"/>
            <a:ext cx="1017585" cy="2279804"/>
          </a:xfrm>
          <a:prstGeom prst="homePlate">
            <a:avLst>
              <a:gd name="adj" fmla="val 31763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 Cost of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Inbound Freight</a:t>
            </a:r>
          </a:p>
        </p:txBody>
      </p:sp>
      <p:grpSp>
        <p:nvGrpSpPr>
          <p:cNvPr id="10245" name="Group 48"/>
          <p:cNvGrpSpPr>
            <a:grpSpLocks/>
          </p:cNvGrpSpPr>
          <p:nvPr/>
        </p:nvGrpSpPr>
        <p:grpSpPr bwMode="auto">
          <a:xfrm>
            <a:off x="372268" y="4467225"/>
            <a:ext cx="2281238" cy="1960563"/>
            <a:chOff x="200724" y="4571570"/>
            <a:chExt cx="2469788" cy="1856820"/>
          </a:xfrm>
        </p:grpSpPr>
        <p:sp>
          <p:nvSpPr>
            <p:cNvPr id="27" name="Rectangl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5400000">
              <a:off x="507208" y="4265086"/>
              <a:ext cx="1856820" cy="2469787"/>
            </a:xfrm>
            <a:prstGeom prst="homePlate">
              <a:avLst>
                <a:gd name="adj" fmla="val 9743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tIns="91440" bIns="91440" anchor="ctr"/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Component Package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Component Volume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Component Function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Layer Count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0724" y="4635644"/>
              <a:ext cx="2469788" cy="38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  <a:cs typeface="Arial" charset="0"/>
                </a:rPr>
                <a:t>Research Other Component Characteristics</a:t>
              </a:r>
            </a:p>
          </p:txBody>
        </p:sp>
      </p:grpSp>
      <p:sp>
        <p:nvSpPr>
          <p:cNvPr id="29" name="Oval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7181921" y="4012180"/>
            <a:ext cx="1005840" cy="2194560"/>
          </a:xfrm>
          <a:prstGeom prst="homePlate">
            <a:avLst>
              <a:gd name="adj" fmla="val 31682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Apply Retail Price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Equivalent (RPE) factor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to get end-user costs</a:t>
            </a:r>
          </a:p>
          <a:p>
            <a:pPr algn="ctr">
              <a:defRPr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0247" name="Group 50"/>
          <p:cNvGrpSpPr>
            <a:grpSpLocks/>
          </p:cNvGrpSpPr>
          <p:nvPr/>
        </p:nvGrpSpPr>
        <p:grpSpPr bwMode="auto">
          <a:xfrm>
            <a:off x="372268" y="2130425"/>
            <a:ext cx="2281238" cy="2424907"/>
            <a:chOff x="200725" y="2148948"/>
            <a:chExt cx="2469786" cy="1946805"/>
          </a:xfrm>
        </p:grpSpPr>
        <p:sp>
          <p:nvSpPr>
            <p:cNvPr id="30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462215" y="1887458"/>
              <a:ext cx="1946805" cy="2469786"/>
            </a:xfrm>
            <a:prstGeom prst="homePlate">
              <a:avLst>
                <a:gd name="adj" fmla="val 15408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tIns="91440" bIns="91440" anchor="ctr"/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endParaRPr lang="en-US" sz="1050" dirty="0">
                <a:latin typeface="+mj-lt"/>
                <a:cs typeface="Arial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endParaRPr lang="en-US" sz="1050" dirty="0">
                <a:latin typeface="+mj-lt"/>
                <a:cs typeface="Arial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Component Specifications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Materials Used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Process Flow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Process Type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Test Requirements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0725" y="2184788"/>
              <a:ext cx="2469786" cy="584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  <a:cs typeface="Arial" charset="0"/>
                </a:rPr>
                <a:t>Obtain and Teardown Service Parts to Record </a:t>
              </a:r>
              <a:br>
                <a:rPr lang="en-US" sz="1200" b="1" dirty="0">
                  <a:latin typeface="+mj-lt"/>
                  <a:cs typeface="Arial" charset="0"/>
                </a:rPr>
              </a:br>
              <a:r>
                <a:rPr lang="en-US" sz="1200" b="1" dirty="0">
                  <a:latin typeface="+mj-lt"/>
                  <a:cs typeface="Arial" charset="0"/>
                </a:rPr>
                <a:t>Parametric Data</a:t>
              </a:r>
            </a:p>
          </p:txBody>
        </p:sp>
      </p:grpSp>
      <p:grpSp>
        <p:nvGrpSpPr>
          <p:cNvPr id="10248" name="Group 49"/>
          <p:cNvGrpSpPr>
            <a:grpSpLocks/>
          </p:cNvGrpSpPr>
          <p:nvPr/>
        </p:nvGrpSpPr>
        <p:grpSpPr bwMode="auto">
          <a:xfrm>
            <a:off x="349250" y="944563"/>
            <a:ext cx="2327275" cy="1246187"/>
            <a:chOff x="200725" y="955780"/>
            <a:chExt cx="2519886" cy="1246185"/>
          </a:xfrm>
        </p:grpSpPr>
        <p:sp>
          <p:nvSpPr>
            <p:cNvPr id="32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824525" y="343980"/>
              <a:ext cx="1246185" cy="2469786"/>
            </a:xfrm>
            <a:prstGeom prst="homePlate">
              <a:avLst>
                <a:gd name="adj" fmla="val 25098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tIns="91440" bIns="91440" anchor="ctr"/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endParaRPr lang="en-US" sz="1050" dirty="0">
                <a:latin typeface="+mj-lt"/>
                <a:cs typeface="Arial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Production Volumes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BOM Boundaries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Country of Manufacture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0725" y="982767"/>
              <a:ext cx="2519886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  <a:cs typeface="Arial" charset="0"/>
                </a:rPr>
                <a:t>Set Project </a:t>
              </a:r>
              <a:r>
                <a:rPr lang="en-US" sz="1200" b="1" dirty="0">
                  <a:latin typeface="Century Gothic" pitchFamily="34" charset="0"/>
                  <a:cs typeface="Arial" charset="0"/>
                </a:rPr>
                <a:t>Parameters</a:t>
              </a:r>
            </a:p>
          </p:txBody>
        </p:sp>
      </p:grpSp>
      <p:sp>
        <p:nvSpPr>
          <p:cNvPr id="34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4082805" y="3899008"/>
            <a:ext cx="967154" cy="2279802"/>
          </a:xfrm>
          <a:prstGeom prst="homePlate">
            <a:avLst>
              <a:gd name="adj" fmla="val 31763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 Cost of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Materials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Purchased</a:t>
            </a:r>
          </a:p>
        </p:txBody>
      </p:sp>
      <p:grpSp>
        <p:nvGrpSpPr>
          <p:cNvPr id="10250" name="Group 47"/>
          <p:cNvGrpSpPr>
            <a:grpSpLocks/>
          </p:cNvGrpSpPr>
          <p:nvPr/>
        </p:nvGrpSpPr>
        <p:grpSpPr bwMode="auto">
          <a:xfrm>
            <a:off x="3426557" y="2829793"/>
            <a:ext cx="2279650" cy="1776747"/>
            <a:chOff x="3263284" y="3147454"/>
            <a:chExt cx="2469789" cy="1418429"/>
          </a:xfrm>
        </p:grpSpPr>
        <p:sp>
          <p:nvSpPr>
            <p:cNvPr id="35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3788964" y="2621775"/>
              <a:ext cx="1418429" cy="2469788"/>
            </a:xfrm>
            <a:prstGeom prst="homePlate">
              <a:avLst>
                <a:gd name="adj" fmla="val 14864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tIns="91440" bIns="91440" anchor="ctr"/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endParaRPr lang="en-US" sz="1050" dirty="0">
                <a:latin typeface="+mj-lt"/>
                <a:cs typeface="Arial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Country of Mfg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Labor Rates: Direct &amp; Indirect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Number of Heads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Utility Rates/Insurance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Taxes/Burden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3284" y="3176045"/>
              <a:ext cx="2469789" cy="27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  <a:cs typeface="Arial" charset="0"/>
                </a:rPr>
                <a:t>Research Financial Data</a:t>
              </a:r>
            </a:p>
          </p:txBody>
        </p:sp>
      </p:grpSp>
      <p:sp>
        <p:nvSpPr>
          <p:cNvPr id="39" name="Oval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181920" y="3118773"/>
            <a:ext cx="1005840" cy="2194560"/>
          </a:xfrm>
          <a:prstGeom prst="homePlate">
            <a:avLst>
              <a:gd name="adj" fmla="val 27841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 2017CY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Manufacturing  Based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Selling Price to OEM</a:t>
            </a:r>
          </a:p>
        </p:txBody>
      </p:sp>
      <p:sp>
        <p:nvSpPr>
          <p:cNvPr id="40" name="Oval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181922" y="2199691"/>
            <a:ext cx="1005840" cy="2194560"/>
          </a:xfrm>
          <a:prstGeom prst="homePlate">
            <a:avLst>
              <a:gd name="adj" fmla="val 22957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SG&amp;A + Profit</a:t>
            </a:r>
          </a:p>
        </p:txBody>
      </p:sp>
      <p:sp>
        <p:nvSpPr>
          <p:cNvPr id="41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181922" y="1292061"/>
            <a:ext cx="1005840" cy="2194560"/>
          </a:xfrm>
          <a:prstGeom prst="homePlate">
            <a:avLst>
              <a:gd name="adj" fmla="val 30360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 Manufacturing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Scrap</a:t>
            </a:r>
          </a:p>
        </p:txBody>
      </p:sp>
      <p:sp>
        <p:nvSpPr>
          <p:cNvPr id="10255" name="Explosion 2 43"/>
          <p:cNvSpPr>
            <a:spLocks noChangeArrowheads="1"/>
          </p:cNvSpPr>
          <p:nvPr/>
        </p:nvSpPr>
        <p:spPr bwMode="auto">
          <a:xfrm>
            <a:off x="6479134" y="5647469"/>
            <a:ext cx="2411412" cy="657225"/>
          </a:xfrm>
          <a:prstGeom prst="irregularSeal2">
            <a:avLst/>
          </a:prstGeom>
          <a:solidFill>
            <a:srgbClr val="006BB7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 defTabSz="762000"/>
            <a:r>
              <a:rPr lang="en-US" altLang="en-US" b="1" i="1" dirty="0">
                <a:solidFill>
                  <a:schemeClr val="bg1"/>
                </a:solidFill>
              </a:rPr>
              <a:t>Complete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41288" y="304800"/>
            <a:ext cx="7669212" cy="304800"/>
          </a:xfrm>
          <a:prstGeom prst="rect">
            <a:avLst/>
          </a:prstGeom>
        </p:spPr>
        <p:txBody>
          <a:bodyPr/>
          <a:lstStyle/>
          <a:p>
            <a:pPr defTabSz="768350"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Cost Analysis Inputs and Process</a:t>
            </a:r>
          </a:p>
        </p:txBody>
      </p:sp>
      <p:grpSp>
        <p:nvGrpSpPr>
          <p:cNvPr id="10257" name="Group 46"/>
          <p:cNvGrpSpPr>
            <a:grpSpLocks/>
          </p:cNvGrpSpPr>
          <p:nvPr/>
        </p:nvGrpSpPr>
        <p:grpSpPr bwMode="auto">
          <a:xfrm>
            <a:off x="3426557" y="944562"/>
            <a:ext cx="2279651" cy="1960563"/>
            <a:chOff x="3111675" y="944723"/>
            <a:chExt cx="2469789" cy="2261575"/>
          </a:xfrm>
        </p:grpSpPr>
        <p:sp>
          <p:nvSpPr>
            <p:cNvPr id="37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3215782" y="840617"/>
              <a:ext cx="2261575" cy="2469788"/>
            </a:xfrm>
            <a:prstGeom prst="homePlate">
              <a:avLst>
                <a:gd name="adj" fmla="val 14593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tIns="91440" bIns="91440" anchor="ctr"/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endParaRPr lang="en-US" sz="1050" dirty="0">
                <a:latin typeface="+mj-lt"/>
                <a:cs typeface="Arial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Surface Mount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Through Hole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Cycle Time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Single-Sided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Double-Sided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US" sz="1050" dirty="0">
                  <a:latin typeface="+mj-lt"/>
                  <a:cs typeface="Arial" charset="0"/>
                </a:rPr>
                <a:t> Process Equipment</a:t>
              </a:r>
            </a:p>
            <a:p>
              <a:pPr>
                <a:defRPr/>
              </a:pPr>
              <a:endParaRPr lang="en-US" sz="1050" dirty="0">
                <a:latin typeface="+mj-lt"/>
                <a:cs typeface="Arial" charset="0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1675" y="983470"/>
              <a:ext cx="2469788" cy="35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  <a:cs typeface="Arial" charset="0"/>
                </a:rPr>
                <a:t>Research Processing Data</a:t>
              </a:r>
            </a:p>
          </p:txBody>
        </p:sp>
      </p:grpSp>
      <p:cxnSp>
        <p:nvCxnSpPr>
          <p:cNvPr id="10258" name="Shape 41"/>
          <p:cNvCxnSpPr>
            <a:cxnSpLocks noChangeShapeType="1"/>
            <a:stCxn id="27" idx="3"/>
            <a:endCxn id="38" idx="0"/>
          </p:cNvCxnSpPr>
          <p:nvPr/>
        </p:nvCxnSpPr>
        <p:spPr bwMode="auto">
          <a:xfrm rot="5400000" flipH="1" flipV="1">
            <a:off x="314816" y="2176222"/>
            <a:ext cx="5449635" cy="3053495"/>
          </a:xfrm>
          <a:prstGeom prst="bentConnector5">
            <a:avLst>
              <a:gd name="adj1" fmla="val -4195"/>
              <a:gd name="adj2" fmla="val 47388"/>
              <a:gd name="adj3" fmla="val 104195"/>
            </a:avLst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0259" name="Rectangle 11"/>
          <p:cNvSpPr>
            <a:spLocks noChangeArrowheads="1"/>
          </p:cNvSpPr>
          <p:nvPr/>
        </p:nvSpPr>
        <p:spPr bwMode="auto">
          <a:xfrm>
            <a:off x="152400" y="84138"/>
            <a:ext cx="2039938" cy="153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altLang="en-US" sz="1000" dirty="0">
                <a:solidFill>
                  <a:schemeClr val="accent2"/>
                </a:solidFill>
              </a:rPr>
              <a:t>Cost Methodology and Assumptions</a:t>
            </a:r>
          </a:p>
        </p:txBody>
      </p:sp>
      <p:sp>
        <p:nvSpPr>
          <p:cNvPr id="44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181922" y="378942"/>
            <a:ext cx="1005840" cy="2194560"/>
          </a:xfrm>
          <a:prstGeom prst="homePlate">
            <a:avLst>
              <a:gd name="adj" fmla="val 30360"/>
            </a:avLst>
          </a:prstGeom>
          <a:solidFill>
            <a:schemeClr val="accent3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Calculate Total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Manufacturing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Cost</a:t>
            </a:r>
          </a:p>
        </p:txBody>
      </p:sp>
      <p:cxnSp>
        <p:nvCxnSpPr>
          <p:cNvPr id="42" name="Shape 41"/>
          <p:cNvCxnSpPr>
            <a:cxnSpLocks noChangeShapeType="1"/>
            <a:stCxn id="22" idx="3"/>
            <a:endCxn id="44" idx="1"/>
          </p:cNvCxnSpPr>
          <p:nvPr/>
        </p:nvCxnSpPr>
        <p:spPr bwMode="auto">
          <a:xfrm rot="5400000" flipH="1" flipV="1">
            <a:off x="3398368" y="2141316"/>
            <a:ext cx="5454487" cy="3118459"/>
          </a:xfrm>
          <a:prstGeom prst="bentConnector5">
            <a:avLst>
              <a:gd name="adj1" fmla="val -4191"/>
              <a:gd name="adj2" fmla="val 50094"/>
              <a:gd name="adj3" fmla="val 104191"/>
            </a:avLst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2312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BA58D4-2886-4896-A1C3-005C3ACC7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25831"/>
            <a:ext cx="8439150" cy="465250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4A6DDE-01A9-44C0-8D6C-B38BFA27CD5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83748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7BF7AC-BCD1-4328-8311-DB58B35F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24122"/>
            <a:ext cx="8439150" cy="3855918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3A7C0-2F02-42DE-873F-03E94814AFD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2367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482B80-4D35-471B-88B9-8FB0E03A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914448"/>
            <a:ext cx="8439150" cy="407526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45F68-0437-41D5-95EC-71F468C0B622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82671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710C95-AF43-4780-89CB-2D98D0A7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79814"/>
            <a:ext cx="8439150" cy="414453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C5DF1-90D7-4784-A63C-D3011F1F6F53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54124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2009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0CCCDB-0927-4A27-90EB-121B82C27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125138"/>
            <a:ext cx="8439150" cy="365388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B2D39-B1AE-47C6-999D-63E8AF0192B3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56544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Ford Edge, MY 2016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304903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8816B-B81F-4487-B7FB-07E7D722E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77621"/>
            <a:ext cx="8439150" cy="514892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1ACA3-3DAE-4D0F-BC27-F645DEAD675E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15712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6E7FB0-2A79-4839-9022-CB6936835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71849"/>
            <a:ext cx="8439150" cy="516046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853DF-6061-42FE-89E3-82BE4F86ED6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88256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(3/3)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AFA25A-702D-48F2-BE5F-EA74600B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71849"/>
            <a:ext cx="8439150" cy="516046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6D715-7DF5-461A-89B4-E2D48151A9E3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50544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D26906-A40D-4AF7-9C8D-04597942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71156"/>
            <a:ext cx="8439150" cy="4161851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8534B-46D0-4232-8047-79C0BB66A150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43803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0825" y="1089025"/>
          <a:ext cx="8534400" cy="53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8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Fixed Costs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Capital Equipment Amortization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Capital Equipment Installation Amortization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Interest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Floor Space Including Manufacturing Area and Offices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Taxes - Local and Property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Insurance - Personal Property and Liability</a:t>
                      </a:r>
                    </a:p>
                  </a:txBody>
                  <a:tcPr marL="182880" marR="9525" marT="9525" marB="9142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Variable Costs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Indirect Plant Staff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Material  Handlers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1st Line Supervisors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Tool Maintenance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Facility Maintenance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Non Production Plant Supplies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Energy - Electricity, Natural Gas, Water, Compressed Air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In Process Scrap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Process Gasses (Nitrogen, Argon, etc)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  <a:tabLst>
                          <a:tab pos="406400" algn="l"/>
                        </a:tabLst>
                      </a:pPr>
                      <a:r>
                        <a:rPr lang="en-US" sz="1200" dirty="0">
                          <a:cs typeface="Arial" pitchFamily="34" charset="0"/>
                        </a:rPr>
                        <a:t> Fringe on Direct</a:t>
                      </a:r>
                    </a:p>
                  </a:txBody>
                  <a:tcPr marL="182880" marR="9525" marT="9525" marB="9142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SG&amp;A Costs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Top Plant Management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 Supplier Quality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 HR Related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 Divisional / HQ Cost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 Research and Development</a:t>
                      </a:r>
                    </a:p>
                    <a:p>
                      <a:pPr marL="406400" lvl="0" indent="-177800" algn="l">
                        <a:buClr>
                          <a:schemeClr val="bg1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cs typeface="Arial" pitchFamily="34" charset="0"/>
                        </a:rPr>
                        <a:t> Sales</a:t>
                      </a:r>
                      <a:endParaRPr lang="en-US" sz="1200" dirty="0"/>
                    </a:p>
                  </a:txBody>
                  <a:tcPr marL="182880" marR="9525" marT="9525" marB="9142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Profit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06400" lvl="0" indent="-177800" algn="l">
                        <a:buFont typeface="Wingdings" pitchFamily="2" charset="2"/>
                        <a:buChar char="ü"/>
                      </a:pPr>
                      <a:endParaRPr lang="en-US" sz="1200" dirty="0"/>
                    </a:p>
                  </a:txBody>
                  <a:tcPr marL="198120" marR="10319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Materials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06400" lvl="0" indent="-177800" algn="l">
                        <a:buFont typeface="Wingdings" pitchFamily="2" charset="2"/>
                        <a:buChar char="ü"/>
                      </a:pPr>
                      <a:endParaRPr lang="en-US" sz="1200" dirty="0"/>
                    </a:p>
                  </a:txBody>
                  <a:tcPr marL="198120" marR="10319" marT="9525" marB="914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Direct Labor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06400" lvl="0" indent="-177800" algn="l">
                        <a:buFont typeface="Wingdings" pitchFamily="2" charset="2"/>
                        <a:buChar char="ü"/>
                      </a:pPr>
                      <a:endParaRPr lang="en-US" sz="1200" dirty="0"/>
                    </a:p>
                  </a:txBody>
                  <a:tcPr marL="198120" marR="10319" marT="9525" marB="914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288" y="304800"/>
            <a:ext cx="7669212" cy="304800"/>
          </a:xfrm>
          <a:prstGeom prst="rect">
            <a:avLst/>
          </a:prstGeom>
        </p:spPr>
        <p:txBody>
          <a:bodyPr/>
          <a:lstStyle/>
          <a:p>
            <a:pPr defTabSz="768350"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Distribution of Costs</a:t>
            </a:r>
          </a:p>
        </p:txBody>
      </p:sp>
      <p:sp>
        <p:nvSpPr>
          <p:cNvPr id="11287" name="Rectangle 11"/>
          <p:cNvSpPr>
            <a:spLocks noChangeArrowheads="1"/>
          </p:cNvSpPr>
          <p:nvPr/>
        </p:nvSpPr>
        <p:spPr bwMode="auto">
          <a:xfrm>
            <a:off x="152400" y="84138"/>
            <a:ext cx="2039938" cy="153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altLang="en-US" sz="1000" dirty="0">
                <a:solidFill>
                  <a:schemeClr val="accent2"/>
                </a:solidFill>
              </a:rPr>
              <a:t>Cost Methodology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1282282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09DD8-E335-4F74-9844-1F1E749A2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17173"/>
            <a:ext cx="8439150" cy="466981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58176-C357-4858-B84B-CCF59C54C73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774785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D93D82-E4E5-41E4-8671-C305C72EA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17173"/>
            <a:ext cx="8439150" cy="466981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3E78A-E604-4BC4-94E2-732D83576A0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4081618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(3/3)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D710B9-DD3C-4C24-B7FE-5E718E95C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17173"/>
            <a:ext cx="8439150" cy="466981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4A2CA-C775-4274-B187-44315C5BB76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615413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Edge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8597E3-EEE6-4D57-BDAC-B2DC2D7C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58756"/>
            <a:ext cx="8439150" cy="378665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Edge,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67A27-5321-4B91-BD2F-C4B5586902A2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55440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Honda Accord, MY 2010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73515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EEE18-6DAE-42C7-B858-889385C37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68362"/>
            <a:ext cx="8439150" cy="416743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20480" y="6513444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E11A2-03DC-43D4-8FFF-6F1FBCB8E5CE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525006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20480" y="6513444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9AAA25-F8EC-4083-9EDA-E07D6F14B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06895"/>
            <a:ext cx="8439150" cy="38903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0B5AD2-0413-4AAA-B15E-02F683EC40F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84142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62CED4-B8A1-43E2-AD8E-77AD9DA3C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45829"/>
            <a:ext cx="8439150" cy="341250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722FE-C1BF-4376-9341-4678CB6DC7E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249115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D96EB3-9FB9-4E4F-A513-BEB079057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20658"/>
            <a:ext cx="8439150" cy="326284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DCF36-0DAD-4980-9BE3-80A25D0DEB92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934541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267ABD-AF64-4272-A3B5-27D7B6C94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64588"/>
            <a:ext cx="8439150" cy="31749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81867-93FA-4502-BD91-77BBB6D0DDE2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9853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54217"/>
              </p:ext>
            </p:extLst>
          </p:nvPr>
        </p:nvGraphicFramePr>
        <p:xfrm>
          <a:off x="250825" y="1052513"/>
          <a:ext cx="8534400" cy="547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Annual Vehicle Production Volume 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200,000 units per year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Manufacturing Cost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</a:pPr>
                      <a:r>
                        <a:rPr lang="en-US" sz="1200" dirty="0"/>
                        <a:t>Costs of Materials + Labor + Piece Burden Cost (USA)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SG&amp;A 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</a:pPr>
                      <a:r>
                        <a:rPr lang="en-US" sz="1200" dirty="0"/>
                        <a:t>7%  of Total Manufacturing Cost (Based on Automotive Industry)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 Tax Profit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</a:pPr>
                      <a:r>
                        <a:rPr lang="en-US" sz="1200" dirty="0"/>
                        <a:t>4%  of Total Manufacturing Cost (Based on Automotive Industry)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Freight Cost </a:t>
                      </a:r>
                    </a:p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(Inbound to Vendor)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</a:pPr>
                      <a:r>
                        <a:rPr lang="en-US" sz="1200" dirty="0"/>
                        <a:t>3% of Purchased Materials Cost (Based on Automotive Industry)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Supplier costs not Included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dirty="0"/>
                        <a:t>OEM ED&amp;D </a:t>
                      </a:r>
                    </a:p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dirty="0"/>
                        <a:t>Outbound (to OEM) Packaging &amp; Transportation</a:t>
                      </a:r>
                    </a:p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dirty="0"/>
                        <a:t>Tooling</a:t>
                      </a:r>
                    </a:p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dirty="0"/>
                        <a:t>Taxes -Tariffs</a:t>
                      </a:r>
                    </a:p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dirty="0"/>
                        <a:t>Royalty-License Fees </a:t>
                      </a:r>
                    </a:p>
                    <a:p>
                      <a:pPr marL="0" lvl="0" indent="-347472" algn="l">
                        <a:lnSpc>
                          <a:spcPts val="14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3206750" algn="l"/>
                        </a:tabLst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Software development and integration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costs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914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20" name="Rectangle 11"/>
          <p:cNvSpPr>
            <a:spLocks noChangeArrowheads="1"/>
          </p:cNvSpPr>
          <p:nvPr/>
        </p:nvSpPr>
        <p:spPr bwMode="auto">
          <a:xfrm>
            <a:off x="152400" y="84138"/>
            <a:ext cx="2039938" cy="153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altLang="en-US" sz="1000" dirty="0">
                <a:solidFill>
                  <a:schemeClr val="accent2"/>
                </a:solidFill>
              </a:rPr>
              <a:t>Cost Methodology and Assumptions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288" y="304800"/>
            <a:ext cx="7669212" cy="304800"/>
          </a:xfrm>
          <a:prstGeom prst="rect">
            <a:avLst/>
          </a:prstGeom>
        </p:spPr>
        <p:txBody>
          <a:bodyPr/>
          <a:lstStyle/>
          <a:p>
            <a:pPr defTabSz="768350"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Definitions and Assumptions (1 of 2)</a:t>
            </a:r>
          </a:p>
        </p:txBody>
      </p:sp>
    </p:spTree>
    <p:extLst>
      <p:ext uri="{BB962C8B-B14F-4D97-AF65-F5344CB8AC3E}">
        <p14:creationId xmlns:p14="http://schemas.microsoft.com/office/powerpoint/2010/main" val="2716204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3F8090-A271-4E1B-A988-A7B2D19F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68109"/>
            <a:ext cx="8439150" cy="256794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BC6D4-0F79-48C9-A4A7-5227FDE259BE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421195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Honda Accord, MY 2014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4288535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20480" y="6513444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12FED1-601F-4D4A-B36E-7797EE21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413576"/>
            <a:ext cx="8439150" cy="5077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CA7BAA-1B0E-4351-885C-62D49FDE258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954859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20480" y="6513444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F6024F-FF6F-49A3-98DF-06759B52B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346773"/>
            <a:ext cx="8439150" cy="5210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F36A78-47FF-4D14-8930-0E6B14287EA6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4144160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Honda Accord, 2014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44E134-B861-4D88-B45C-0E85AD6BD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4340" y="1306513"/>
            <a:ext cx="8355320" cy="52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8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46204-4297-4CBF-B926-34758EB42976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D6202C-AE3A-40E4-B92F-E7611426B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38455"/>
            <a:ext cx="8439150" cy="42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29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03278-D8A6-44C3-9536-E8C13E3D746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5BB863-8B3D-429E-8F96-33920CE8F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782833"/>
            <a:ext cx="8439150" cy="43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7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Honda Accord 2014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Honda Accord, 2014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DA844-B5BB-4633-AB99-B49099842527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E7ED6E0-00E9-4C49-8C27-5EBF8E3C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727212"/>
            <a:ext cx="8439150" cy="44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5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Ford Mustang, MY 2006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342785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2006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44EC74-41B0-4387-AA71-254F74439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48243"/>
            <a:ext cx="8439150" cy="460767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Mustang, 2006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4A469-BCB1-4390-A3B6-CFC1078C37E0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415497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1409669"/>
              </p:ext>
            </p:extLst>
          </p:nvPr>
        </p:nvGraphicFramePr>
        <p:xfrm>
          <a:off x="250828" y="1052735"/>
          <a:ext cx="8587105" cy="270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279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Mechanical Components</a:t>
                      </a:r>
                    </a:p>
                  </a:txBody>
                  <a:tcPr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Assembly</a:t>
                      </a:r>
                      <a:r>
                        <a:rPr lang="en-US" sz="1200" b="1" i="0" u="none" strike="noStrike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&amp; Mfg. Location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United States</a:t>
                      </a: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Equipment</a:t>
                      </a:r>
                      <a:r>
                        <a:rPr lang="en-US" sz="1200" b="1" i="0" u="none" strike="noStrike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Amortization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 Years Straight Line, $0 Residual Value</a:t>
                      </a: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Operation Plan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 Hour Shift/200K</a:t>
                      </a: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Burdened Labor Rate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$32.81/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(United States Machining/Assembly); $23.20 (United States Injection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Molding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Indirect Labor Rate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45% - 50% (Depending on Complexity)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60">
                <a:tc v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Scrap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1% Total Materials Cost (Based on Automotive Industry)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82880" marR="9525" marT="9525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52400" y="84138"/>
            <a:ext cx="2039938" cy="153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altLang="en-US" sz="1000" dirty="0">
                <a:solidFill>
                  <a:schemeClr val="accent2"/>
                </a:solidFill>
              </a:rPr>
              <a:t>Cost Methodology and Assumptions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288" y="304800"/>
            <a:ext cx="7669212" cy="304800"/>
          </a:xfrm>
          <a:prstGeom prst="rect">
            <a:avLst/>
          </a:prstGeom>
        </p:spPr>
        <p:txBody>
          <a:bodyPr/>
          <a:lstStyle/>
          <a:p>
            <a:pPr defTabSz="768350"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Definitions and Assumptions (2 of 2)</a:t>
            </a:r>
          </a:p>
        </p:txBody>
      </p:sp>
    </p:spTree>
    <p:extLst>
      <p:ext uri="{BB962C8B-B14F-4D97-AF65-F5344CB8AC3E}">
        <p14:creationId xmlns:p14="http://schemas.microsoft.com/office/powerpoint/2010/main" val="1456847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2006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A732A5-0CD2-41EE-8346-A8ADD3AA0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00304"/>
            <a:ext cx="8439150" cy="350355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Mustang, 2006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BF2E8-3A86-427C-9A15-ACF14FA34A20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198058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2006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81C125-4779-4E30-945E-CFC9289EE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34392"/>
            <a:ext cx="8439150" cy="383537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Mustang, 2006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B5716-E593-477A-99BE-95D071651CC0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861337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2006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7761F-2F6C-4B0E-9C00-D59DDF9B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493921"/>
            <a:ext cx="8439150" cy="291632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Mustang, 2006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BA120-9C1F-42FE-A61F-9ECCB8F62727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111896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Ford Mustang, MY 2016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4213893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5AF5F6-3F92-49D5-A49C-2CBE631F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34678"/>
            <a:ext cx="8439150" cy="423480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Mustang, 2016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6869B-3A3E-4918-9AEB-4F22655D1C76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543500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E9A64-AC56-4D95-93F4-BA4AF1767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710686"/>
            <a:ext cx="8439150" cy="4482791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Mustang, 2016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7A7F72-88BE-4F9E-A97B-07F197D32F8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924761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306458-9487-4DF1-8451-3EDB5B89E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142273"/>
            <a:ext cx="8439150" cy="361961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Ford Mustang, 2016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682BB-3AF3-4AE8-B91B-64CB43553DF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401496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7B48F9-15FE-40BA-856F-EB27529F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02922"/>
            <a:ext cx="8439150" cy="349831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Mustang, 2016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32391-29F8-4C8E-A148-27995077B0D1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597752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775151-17D1-4BA4-AAC6-54AA7D32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100494"/>
            <a:ext cx="8439150" cy="370317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Mustang, 2016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BC35C-4669-4E46-9C9F-737BA94B14F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770521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Ford Mustang 2016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Ford Mustang, 2016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CE476-0F69-4FD7-A183-0D684A46C3D6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93AEC-0E2A-4B8D-9E20-BF4B01E2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79071"/>
            <a:ext cx="8439150" cy="31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AutoShape 10"/>
          <p:cNvSpPr>
            <a:spLocks noChangeArrowheads="1"/>
          </p:cNvSpPr>
          <p:nvPr/>
        </p:nvSpPr>
        <p:spPr bwMode="auto">
          <a:xfrm rot="10800000">
            <a:off x="40940" y="1937981"/>
            <a:ext cx="1892463" cy="26876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horz" wrap="none" anchor="ctr"/>
          <a:lstStyle/>
          <a:p>
            <a:pPr algn="ctr" defTabSz="762000"/>
            <a:r>
              <a:rPr lang="en-US" altLang="en-US" sz="1200" b="1" noProof="1">
                <a:solidFill>
                  <a:schemeClr val="bg1"/>
                </a:solidFill>
              </a:rPr>
              <a:t>Subcomponents</a:t>
            </a:r>
          </a:p>
        </p:txBody>
      </p:sp>
      <p:pic>
        <p:nvPicPr>
          <p:cNvPr id="23" name="Picture 22" descr="PNGTES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7500" y1="83380" x2="17500" y2="83380"/>
                        <a14:backgroundMark x1="88125" y1="82548" x2="88125" y2="82548"/>
                        <a14:backgroundMark x1="71406" y1="83102" x2="71406" y2="83102"/>
                        <a14:backgroundMark x1="70625" y1="88366" x2="70625" y2="88366"/>
                        <a14:backgroundMark x1="71406" y1="76177" x2="71406" y2="76177"/>
                        <a14:backgroundMark x1="48906" y1="83380" x2="48906" y2="83380"/>
                        <a14:backgroundMark x1="71250" y1="13850" x2="71250" y2="13850"/>
                        <a14:backgroundMark x1="26719" y1="83934" x2="26719" y2="83934"/>
                        <a14:backgroundMark x1="36719" y1="83380" x2="36719" y2="83380"/>
                        <a14:backgroundMark x1="57656" y1="82825" x2="57656" y2="82825"/>
                        <a14:backgroundMark x1="71719" y1="18837" x2="71719" y2="18837"/>
                        <a14:backgroundMark x1="75156" y1="82825" x2="75156" y2="82825"/>
                        <a14:backgroundMark x1="82344" y1="73684" x2="82344" y2="73684"/>
                        <a14:backgroundMark x1="78906" y1="73130" x2="78906" y2="73130"/>
                        <a14:backgroundMark x1="87656" y1="71745" x2="87656" y2="71745"/>
                        <a14:backgroundMark x1="74375" y1="73130" x2="74375" y2="73130"/>
                        <a14:backgroundMark x1="70156" y1="74515" x2="70156" y2="74515"/>
                        <a14:backgroundMark x1="63281" y1="78947" x2="63281" y2="78947"/>
                        <a14:backgroundMark x1="47031" y1="69806" x2="47031" y2="69806"/>
                        <a14:backgroundMark x1="36250" y1="68144" x2="36250" y2="68144"/>
                        <a14:backgroundMark x1="24531" y1="67036" x2="24531" y2="67036"/>
                        <a14:backgroundMark x1="17656" y1="70914" x2="17656" y2="70914"/>
                        <a14:backgroundMark x1="30156" y1="68144" x2="30156" y2="68144"/>
                        <a14:backgroundMark x1="41563" y1="68421" x2="41563" y2="68421"/>
                        <a14:backgroundMark x1="50469" y1="69529" x2="50469" y2="69529"/>
                        <a14:backgroundMark x1="56563" y1="75069" x2="56563" y2="75069"/>
                        <a14:backgroundMark x1="52344" y1="71468" x2="52344" y2="71468"/>
                        <a14:backgroundMark x1="43906" y1="69806" x2="43906" y2="69806"/>
                        <a14:backgroundMark x1="32344" y1="83380" x2="32344" y2="83380"/>
                        <a14:backgroundMark x1="22188" y1="82825" x2="22188" y2="82825"/>
                        <a14:backgroundMark x1="44531" y1="82548" x2="44531" y2="82548"/>
                        <a14:backgroundMark x1="14063" y1="82825" x2="14063" y2="82825"/>
                        <a14:backgroundMark x1="11094" y1="82548" x2="11094" y2="82548"/>
                        <a14:backgroundMark x1="62969" y1="82825" x2="62969" y2="82825"/>
                        <a14:backgroundMark x1="71719" y1="72853" x2="71719" y2="72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9122" y="988803"/>
            <a:ext cx="1271847" cy="9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52400" y="84138"/>
            <a:ext cx="1468351" cy="153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altLang="en-US" sz="1000">
                <a:solidFill>
                  <a:schemeClr val="accent2"/>
                </a:solidFill>
              </a:rPr>
              <a:t>Example Cost Breakdown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141288" y="304800"/>
            <a:ext cx="7669212" cy="304800"/>
          </a:xfrm>
          <a:prstGeom prst="rect">
            <a:avLst/>
          </a:prstGeom>
        </p:spPr>
        <p:txBody>
          <a:bodyPr/>
          <a:lstStyle/>
          <a:p>
            <a:pPr defTabSz="768350">
              <a:defRPr/>
            </a:pPr>
            <a:r>
              <a:rPr lang="en-US" sz="2000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Each subassembly is analyzed down to component level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21" y="2685897"/>
            <a:ext cx="894583" cy="500959"/>
          </a:xfrm>
          <a:prstGeom prst="rect">
            <a:avLst/>
          </a:prstGeom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592156" y="1284725"/>
            <a:ext cx="2226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100" b="1"/>
              <a:t>Example: Fuel Filler Neck Valve Assembly</a:t>
            </a:r>
          </a:p>
        </p:txBody>
      </p:sp>
      <p:pic>
        <p:nvPicPr>
          <p:cNvPr id="28" name="Picture 27" descr="PNGTEST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323835" y="4981433"/>
            <a:ext cx="373040" cy="64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NGTEST"/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357" y="4449171"/>
            <a:ext cx="536812" cy="56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PNGTEST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8127" y="5659004"/>
            <a:ext cx="569956" cy="32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PNGTEST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0060" y="3289107"/>
            <a:ext cx="524084" cy="4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0" y="2770494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Housing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0" y="3332328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O-ring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4" t="25778" r="24909" b="15468"/>
          <a:stretch/>
        </p:blipFill>
        <p:spPr>
          <a:xfrm>
            <a:off x="1214651" y="3889614"/>
            <a:ext cx="427865" cy="429903"/>
          </a:xfrm>
          <a:prstGeom prst="rect">
            <a:avLst/>
          </a:prstGeom>
        </p:spPr>
      </p:pic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0" y="3976048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Support</a:t>
            </a: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0" y="4606119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Gate</a:t>
            </a: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0" y="5140656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Spring</a:t>
            </a: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0" y="5675194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Pin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40281" y="2634017"/>
          <a:ext cx="6758059" cy="4067035"/>
        </p:xfrm>
        <a:graphic>
          <a:graphicData uri="http://schemas.openxmlformats.org/drawingml/2006/table">
            <a:tbl>
              <a:tblPr/>
              <a:tblGrid>
                <a:gridCol w="47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8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18.28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$0.06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$0.03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$0.03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$0.03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$0.15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$0.03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$0.36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$0.36</a:t>
                      </a:r>
                    </a:p>
                  </a:txBody>
                  <a:tcPr marL="4034" marR="4034" marT="4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2124748" y="2357779"/>
          <a:ext cx="6787240" cy="278354"/>
        </p:xfrm>
        <a:graphic>
          <a:graphicData uri="http://schemas.openxmlformats.org/drawingml/2006/table">
            <a:tbl>
              <a:tblPr/>
              <a:tblGrid>
                <a:gridCol w="477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4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5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79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Cycle (sec)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Number Out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Man Power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 Labor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Fixed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Material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 Cost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SG&amp;A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Profit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Freight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$/Unit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$/System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" y="6213052"/>
            <a:ext cx="812978" cy="458583"/>
          </a:xfrm>
          <a:prstGeom prst="rect">
            <a:avLst/>
          </a:prstGeom>
        </p:spPr>
      </p:pic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0" y="6291617"/>
            <a:ext cx="10941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b="1" dirty="0"/>
              <a:t>Assemble</a:t>
            </a:r>
          </a:p>
        </p:txBody>
      </p:sp>
    </p:spTree>
    <p:extLst>
      <p:ext uri="{BB962C8B-B14F-4D97-AF65-F5344CB8AC3E}">
        <p14:creationId xmlns:p14="http://schemas.microsoft.com/office/powerpoint/2010/main" val="3013592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Grand Cherokee, MY 2008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3401882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2008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EB4C49-A412-4C8D-96BF-5B7066053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17768"/>
            <a:ext cx="8439150" cy="426862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Grand Cherokee, 2008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F81F5-EDDA-41AC-8F0B-A21C26120A8F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747663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2008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645EC4-4795-4CBA-8C10-8098C53CD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90382"/>
            <a:ext cx="8439150" cy="452339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Grand Cherokee, 2008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C59E8-0562-45C3-BAD9-93038FD66BF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681963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2008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F8CF82-4260-4F9D-AB07-C80A06E50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177199"/>
            <a:ext cx="8439150" cy="354976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Grand Cherokee, 2008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B7055-FB8C-4A4B-B69F-19807F01CEC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719225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2008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75C51D-4B79-4512-B65B-90B451362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71266"/>
            <a:ext cx="8439150" cy="3761631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Grand Cherokee, 2008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FE267-3EAB-4C69-BA32-5304F5175CB8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857596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Grand Cherokee, MY 2011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36468596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Grand Cherokee, 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8A7ED-C070-41D6-ABA6-6639C2B23F0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7136D8-C685-4173-B7DB-7ECEF3D9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81979"/>
            <a:ext cx="8439150" cy="31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51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Grand Cherokee, 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8A7ED-C070-41D6-ABA6-6639C2B23F0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9CF211-A236-438A-9ED1-E2158695F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17159"/>
            <a:ext cx="8439150" cy="32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3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924BE5-71F6-462E-BE40-E7A09E295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692959"/>
            <a:ext cx="8439150" cy="451824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Grand Cherokee, 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78AD8-5797-4F96-BE38-9A0B9157D5C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403270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F9A287-A397-4BE4-B19F-BF742F5FE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63849"/>
            <a:ext cx="8439150" cy="2576464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Grand Cherokee, 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7CB68-9D9D-4C6B-8252-DC9E1C8D0E2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62477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0677" y="304800"/>
            <a:ext cx="7669823" cy="304800"/>
          </a:xfrm>
        </p:spPr>
        <p:txBody>
          <a:bodyPr/>
          <a:lstStyle/>
          <a:p>
            <a:r>
              <a:rPr lang="en-GB" dirty="0"/>
              <a:t>Manufacture Cost Details</a:t>
            </a:r>
          </a:p>
        </p:txBody>
      </p:sp>
      <p:sp>
        <p:nvSpPr>
          <p:cNvPr id="2156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98588" y="1092395"/>
            <a:ext cx="7299325" cy="5443872"/>
          </a:xfrm>
        </p:spPr>
        <p:txBody>
          <a:bodyPr tIns="90000"/>
          <a:lstStyle/>
          <a:p>
            <a:pPr marL="617538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Dodge Ram Extended Cab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2007 &amp; MY 2010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Ford Edge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2009 &amp; MY 2016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Honda Accord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2010 &amp; MY 2014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Ford Mustang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2006 &amp; MY 2016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Jeep Grand Cherokee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2008 &amp; MY 2011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Buick LaCrosse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2005 &amp; MY 2010</a:t>
            </a:r>
          </a:p>
          <a:p>
            <a:pPr marL="617538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Chevrolet Impala</a:t>
            </a:r>
          </a:p>
          <a:p>
            <a:pPr marL="882650" lvl="2" indent="-34290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MY 2003 &amp; MY 2011</a:t>
            </a:r>
          </a:p>
          <a:p>
            <a:pPr lvl="1"/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0795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Grand Cherokee, 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7CB68-9D9D-4C6B-8252-DC9E1C8D0E29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CBDF58-C242-42FB-9CF7-74BE3C688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10665"/>
            <a:ext cx="8439150" cy="26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3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Grand Cherokee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Grand Cherokee, 2011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9D1D7-6421-4B75-8B0D-5F7E275ACC6C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6391EC-39E9-4CE9-AF94-EEC504922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098524"/>
            <a:ext cx="8439150" cy="37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384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Buick LaCrosse, MY 2005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3804949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2005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76DBC-B26B-48B1-BD6C-92612D518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475993"/>
            <a:ext cx="8439150" cy="295217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56995-34F9-4A3F-B8F3-D488045B2531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089488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2005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56995-34F9-4A3F-B8F3-D488045B2531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4BDC93-636B-4ECA-A6BE-7B6F012A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87053"/>
            <a:ext cx="8439150" cy="33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65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2005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72551-DE27-40ED-8443-3B06C4D61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421673"/>
            <a:ext cx="8439150" cy="306081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D6BAE-3A7D-4309-9C91-82DF5F66343D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610190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2005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74AF67-DBBB-4432-9B15-7B624DFA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720973"/>
            <a:ext cx="8439150" cy="246221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0A7B6-DFCD-4C79-BB88-D9E79E48722D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0379994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2005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0A7B6-DFCD-4C79-BB88-D9E79E48722D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F89CE3-2970-4118-A2AD-A3AFF8FF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563391"/>
            <a:ext cx="8439150" cy="27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2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2005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9FA0AA-726A-432E-9110-2B4B62AE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75668"/>
            <a:ext cx="8439150" cy="2552827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2005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FDDDA-850D-4C10-ADAE-8A440BF03E8F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5992527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Buick LaCrosse, MY 2010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56703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Ram Extended Cab, MY 2007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15806253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318DC0-8934-4EDD-89E3-05F2CDBCE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916260"/>
            <a:ext cx="8439150" cy="4071642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90B10-A8EF-4798-A9C3-68A908F7F18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5643892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(2/3)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90B10-A8EF-4798-A9C3-68A908F7F18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69EE01-486B-4722-908C-80DF430D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913898"/>
            <a:ext cx="8439150" cy="40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37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(3/3)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90B10-A8EF-4798-A9C3-68A908F7F185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981F98-0C61-4229-A565-DD75CA5C2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850131"/>
            <a:ext cx="8439150" cy="42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80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2010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8E77C-71C0-4133-B12E-C76D41AF2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545467"/>
            <a:ext cx="8439150" cy="481322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7CBFC-059F-48CC-8EC0-75A806EF4B87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1682831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E8F022-0AC7-4AC3-8406-1EED2C99F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54136"/>
            <a:ext cx="8439150" cy="339589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0CE5B-0D31-4BEE-9C3C-5A898C5C062C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7333752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(2/3)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0CE5B-0D31-4BEE-9C3C-5A898C5C062C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9DC43F-B75A-4FE4-B0D1-E98CBE817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52166"/>
            <a:ext cx="8439150" cy="33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08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LaCrosse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(3/3)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0CE5B-0D31-4BEE-9C3C-5A898C5C062C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797D69-4AF2-447C-8A29-0ED734FE6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198982"/>
            <a:ext cx="8439150" cy="35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42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Buick </a:t>
            </a:r>
            <a:r>
              <a:rPr lang="en-US" dirty="0" err="1">
                <a:solidFill>
                  <a:srgbClr val="006BB7"/>
                </a:solidFill>
                <a:latin typeface="Arial" panose="020B0604020202020204" pitchFamily="34" charset="0"/>
              </a:rPr>
              <a:t>LaCrosse</a:t>
            </a: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 2010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C94BF8-E03B-4DE8-9E39-D671FFAE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944882"/>
            <a:ext cx="8439150" cy="401439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Buick </a:t>
            </a:r>
            <a:r>
              <a:rPr lang="en-US" altLang="en-US" sz="1000" dirty="0" err="1">
                <a:solidFill>
                  <a:srgbClr val="A7A9AC"/>
                </a:solidFill>
                <a:latin typeface="Arial" panose="020B0604020202020204" pitchFamily="34" charset="0"/>
              </a:rPr>
              <a:t>LaCrosse</a:t>
            </a: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, 2010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BE428-CC56-42CD-9DB6-2D215DE2AB0A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0860638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Chevrolet Impala, MY 2003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42022170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2003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Chevrolet Impala, 2003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15424-C869-4F79-9119-83320E699A31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C4CC176-1FBE-409C-BE93-C967F8C63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3202" y="1921937"/>
            <a:ext cx="8437595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Ram Extended Cab 2007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4919B-1D0C-47CB-94A9-901C914E6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1799001"/>
            <a:ext cx="8439150" cy="430616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Ram Extended Cab, 2007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4A176-9F5E-41A9-B1D0-C56027CEE58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1926414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2003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Chevrolet Impala, 2003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BF294-B049-432E-BD2D-1AFD0EDC8DF7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B2E169-0068-4EE7-866B-F4AEDF7FC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831191"/>
            <a:ext cx="8439150" cy="2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66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2003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Chevrolet Impala, 2003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F1B09-32B6-4C08-BF78-3BD9979A2A30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A1CF66-A3BB-4118-8072-897F606D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78286"/>
            <a:ext cx="8439150" cy="33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367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2003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B317E6-B988-473A-A01D-4184FFB6E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3028608"/>
            <a:ext cx="8439150" cy="1846946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Chevrolet Impala, 2003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85F1F1-7A21-43D9-8F2D-3FA9037BAD0B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16586221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553998"/>
          </a:xfrm>
        </p:spPr>
        <p:txBody>
          <a:bodyPr/>
          <a:lstStyle/>
          <a:p>
            <a:r>
              <a:rPr lang="pt-BR" sz="3600" dirty="0"/>
              <a:t>Chevrolet Impala, MY 2011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28633423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A03FD8-EA3E-4DF2-9195-ED7590027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346097"/>
            <a:ext cx="8439150" cy="3211968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3DBFE-DE21-4518-86AB-806D6BA37A7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6146634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3DBFE-DE21-4518-86AB-806D6BA37A7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4808D5-950D-417E-9EA2-0D0D3633C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218563"/>
            <a:ext cx="8439150" cy="34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74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Total Mass and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DC11D3-035B-4705-AC0C-57328FB1B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50762"/>
            <a:ext cx="8439150" cy="260263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Material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BD8D30-F419-481A-B6D8-8A650A609E93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3191355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(1/2)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D6C4FC-E897-42BE-9A0C-034BD99F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612635"/>
            <a:ext cx="8439150" cy="2678893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F6192-BB0E-4682-8116-9C37D633F04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4082243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0"/>
            <a:ext cx="766982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Side Panel Assembly (2/2)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F6192-BB0E-4682-8116-9C37D633F044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85B21D-6B3D-4A21-B4CC-38CA64E7C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506267"/>
            <a:ext cx="8439150" cy="28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54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Chevrolet Impala 2011 Manufacturing Cost Details – </a:t>
            </a:r>
            <a:b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6BB7"/>
                </a:solidFill>
                <a:latin typeface="Arial" panose="020B0604020202020204" pitchFamily="34" charset="0"/>
              </a:rPr>
              <a:t>Roof Panel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4B2DB1-0CB6-48DC-BA1A-46CC4824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2425" y="2866736"/>
            <a:ext cx="8439150" cy="2170691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700" y="101600"/>
            <a:ext cx="6985000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A7A9AC"/>
                </a:solidFill>
                <a:latin typeface="Arial" panose="020B0604020202020204" pitchFamily="34" charset="0"/>
              </a:rPr>
              <a:t>Cost Details Chevrolet Impala, 2011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81C33-05C5-4ECE-B088-7FFA32E6CB2D}"/>
              </a:ext>
            </a:extLst>
          </p:cNvPr>
          <p:cNvSpPr/>
          <p:nvPr/>
        </p:nvSpPr>
        <p:spPr>
          <a:xfrm>
            <a:off x="53122" y="6555534"/>
            <a:ext cx="41216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Type: S=Subassembly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P=Part, M=Manufacturing Process, A=Assemble, C=Container </a:t>
            </a:r>
          </a:p>
        </p:txBody>
      </p:sp>
    </p:spTree>
    <p:extLst>
      <p:ext uri="{BB962C8B-B14F-4D97-AF65-F5344CB8AC3E}">
        <p14:creationId xmlns:p14="http://schemas.microsoft.com/office/powerpoint/2010/main" val="2771783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mQJF2fMU.VC5PuQBnLA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mTw3YvNU.Ymf1tIvYo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.gqsnQGkiBJxRMQQKc.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2hxlW4ZE2rSVFkjdGQ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ENu.N61E6wyNeKFr.N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8B8hPkj0aFI0S7sd.C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mMjwfLpUGe5rigp0Fe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NwUnScyUGZGyH6zCcz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aFXcId00m1cILpq4cJ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wjP446_0aWXnLYs.bP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zZz.ksWUmfl_laK6KT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lTzAjkREWYXLIFh5p.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lTzAjkREWYXLIFh5p.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lTzAjkREWYXLIFh5p.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ryjDnnAUSkAodjPZLh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7H_AT6TEGDsYMOA1co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Dw86jeTUm8rHd5iX20g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r.RP0PiUyqFMkS0Lg7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KNzXWOkq2grcuNVR89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mQJF2fMU.VC5PuQBnL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icardo Template UK-A4">
  <a:themeElements>
    <a:clrScheme name="">
      <a:dk1>
        <a:srgbClr val="000000"/>
      </a:dk1>
      <a:lt1>
        <a:srgbClr val="FFFFFF"/>
      </a:lt1>
      <a:dk2>
        <a:srgbClr val="DC241F"/>
      </a:dk2>
      <a:lt2>
        <a:srgbClr val="000000"/>
      </a:lt2>
      <a:accent1>
        <a:srgbClr val="006BB7"/>
      </a:accent1>
      <a:accent2>
        <a:srgbClr val="A7A9AC"/>
      </a:accent2>
      <a:accent3>
        <a:srgbClr val="FFFFFF"/>
      </a:accent3>
      <a:accent4>
        <a:srgbClr val="000000"/>
      </a:accent4>
      <a:accent5>
        <a:srgbClr val="AABAD8"/>
      </a:accent5>
      <a:accent6>
        <a:srgbClr val="97999B"/>
      </a:accent6>
      <a:hlink>
        <a:srgbClr val="99CCFF"/>
      </a:hlink>
      <a:folHlink>
        <a:srgbClr val="DDDDDD"/>
      </a:folHlink>
    </a:clrScheme>
    <a:fontScheme name="Ricardo Template UK-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cardo Template UK-A4 1">
        <a:dk1>
          <a:srgbClr val="000000"/>
        </a:dk1>
        <a:lt1>
          <a:srgbClr val="FFFFFF"/>
        </a:lt1>
        <a:dk2>
          <a:srgbClr val="DC241F"/>
        </a:dk2>
        <a:lt2>
          <a:srgbClr val="000000"/>
        </a:lt2>
        <a:accent1>
          <a:srgbClr val="006BB7"/>
        </a:accent1>
        <a:accent2>
          <a:srgbClr val="A7A9AC"/>
        </a:accent2>
        <a:accent3>
          <a:srgbClr val="FFFFFF"/>
        </a:accent3>
        <a:accent4>
          <a:srgbClr val="000000"/>
        </a:accent4>
        <a:accent5>
          <a:srgbClr val="AABAD8"/>
        </a:accent5>
        <a:accent6>
          <a:srgbClr val="97999B"/>
        </a:accent6>
        <a:hlink>
          <a:srgbClr val="99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Settings\bh10\Application Data\Microsoft\Templates\Ricardo\Ricardo Template UK-A4.pot</Template>
  <TotalTime>67212</TotalTime>
  <Pages>1</Pages>
  <Words>3747</Words>
  <Application>Microsoft Office PowerPoint</Application>
  <PresentationFormat>Letter Paper (8.5x11 in)</PresentationFormat>
  <Paragraphs>541</Paragraphs>
  <Slides>99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Calibri</vt:lpstr>
      <vt:lpstr>Century Gothic</vt:lpstr>
      <vt:lpstr>Helvetica</vt:lpstr>
      <vt:lpstr>Times New Roman</vt:lpstr>
      <vt:lpstr>Wingdings</vt:lpstr>
      <vt:lpstr>Ricardo Template UK-A4</vt:lpstr>
      <vt:lpstr>think-cell Slide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Manufacture Cost Details</vt:lpstr>
      <vt:lpstr>Ram Extended Cab, MY 2007</vt:lpstr>
      <vt:lpstr>Ram Extended Cab 2007 Total Mass and Cost Details –  Side Panel Assembly</vt:lpstr>
      <vt:lpstr>Ram Extended Cab 2007 Total Mass and Cost Details –  Roof Assembly</vt:lpstr>
      <vt:lpstr>Ram Extended Cab 2007 Manufacturing Cost Details –  Side Panel Assembly</vt:lpstr>
      <vt:lpstr>Ram Extended Cab 2007 Manufacturing Cost Details –  Roof Assembly</vt:lpstr>
      <vt:lpstr>Ram Extended Cab, MY 2010</vt:lpstr>
      <vt:lpstr>Ram Extended Cab 2010 Total Mass and Cost Details –  Side Panel Assembly</vt:lpstr>
      <vt:lpstr>Ram Extended Cab 2010 Total Mass and Cost Details –  Roof Assembly</vt:lpstr>
      <vt:lpstr>Ram Extended Cab 2010 Manufacturing Cost Details –  Side Panel Assembly</vt:lpstr>
      <vt:lpstr>Ram Extended Cab 2010 Manufacturing Cost Details –  Roof Assembly</vt:lpstr>
      <vt:lpstr>Ford Edge, MY 2009</vt:lpstr>
      <vt:lpstr>Ford Edge 2009 2014 Total Mass and Cost Details –  Side Panel Assembly (1/2)</vt:lpstr>
      <vt:lpstr>Ford Edge 2009 Total Mass and Cost Details –  Side Panel Assembly (2/2)</vt:lpstr>
      <vt:lpstr>Ford Edge 2009 Total Mass and Cost Details –  Roof Assembly</vt:lpstr>
      <vt:lpstr>Ford Edge 2009 Manufacturing Cost Details –  Side Panel Assembly (1/2)</vt:lpstr>
      <vt:lpstr>Ford Edge 2009 Manufacturing Cost Details –  Side Panel Assembly (2/2)</vt:lpstr>
      <vt:lpstr>Ford Edge 2009 Manufacturing Cost Details –  Roof Assembly</vt:lpstr>
      <vt:lpstr>Ford Edge, MY 2016</vt:lpstr>
      <vt:lpstr>Ford Edge 2016 Total Mass and Cost Details –  Side Panel Assembly (1/3)</vt:lpstr>
      <vt:lpstr>Ford Edge 2016 Total Mass and Cost Details –  Side Panel Assembly (2/3)</vt:lpstr>
      <vt:lpstr>Ford Edge 2016 Total Mass and Cost Details –  Side Panel Assembly (3/3)</vt:lpstr>
      <vt:lpstr>Ford Edge 2016 Total Mass and Cost Details –  Roof Assembly</vt:lpstr>
      <vt:lpstr>Ford Edge 2016 Manufacturing Cost Details –  Side Panel Assembly (1/3)</vt:lpstr>
      <vt:lpstr>Ford Edge 2016 Manufacturing Cost Details –  Side Panel Assembly (2/3)</vt:lpstr>
      <vt:lpstr>Ford Edge 2016 Manufacturing Cost Details –  Side Panel Assembly (3/3)</vt:lpstr>
      <vt:lpstr>Ford Edge 2016 Manufacturing Cost Details –  Roof Assembly</vt:lpstr>
      <vt:lpstr>Honda Accord, MY 2010</vt:lpstr>
      <vt:lpstr>Honda Accord 2010 Total Mass and Cost Details –  Side Panel Assembly (1/2)</vt:lpstr>
      <vt:lpstr>Honda Accord 2010 Total Mass and Cost Details –  Side Panel Assembly (2/2)</vt:lpstr>
      <vt:lpstr>Honda Accord 2010 Total Mass and Cost Details –  Roof Panel Assembly</vt:lpstr>
      <vt:lpstr>Honda Accord 2010 Manufacturing Cost Details –  Side Panel Assembly (1/2)</vt:lpstr>
      <vt:lpstr>Honda Accord 2010 Manufacturing Cost Details –  Side Panel Assembly (2/2)</vt:lpstr>
      <vt:lpstr>Honda Accord 2010 Manufacturing Cost Details –  Roof Panel Assembly</vt:lpstr>
      <vt:lpstr>Honda Accord, MY 2014</vt:lpstr>
      <vt:lpstr>Honda Accord 2014 Total Mass and Cost Details –  Side Panel Assembly (1/2)</vt:lpstr>
      <vt:lpstr>Honda Accord 2014 Total Mass and Cost Details –  Side Panel Assembly (2/2)</vt:lpstr>
      <vt:lpstr>Honda Accord 2014 Total Mass and Cost Details –  Roof Panel Assembly</vt:lpstr>
      <vt:lpstr>Honda Accord 2014 Manufacturing Cost Details –  Side Panel Assembly (1/2)</vt:lpstr>
      <vt:lpstr>Honda Accord 2014 Manufacturing Cost Details –  Side Panel Assembly (2/2)</vt:lpstr>
      <vt:lpstr>Honda Accord 2014 Manufacturing Cost Details –  Roof Panel Assembly</vt:lpstr>
      <vt:lpstr>Ford Mustang, MY 2006</vt:lpstr>
      <vt:lpstr>Ford Mustang 2006 Total Mass and Cost Details –  Side Panel Assembly</vt:lpstr>
      <vt:lpstr>Ford Mustang 2006 Total Mass and Cost Details –  Roof Panel Assembly</vt:lpstr>
      <vt:lpstr>Ford Mustang 2006 Manufacturing Cost Details –  Side Panel Assembly</vt:lpstr>
      <vt:lpstr>Ford Mustang 2006 Manufacturing Cost Details –  Roof Panel Assembly</vt:lpstr>
      <vt:lpstr>Ford Mustang, MY 2016</vt:lpstr>
      <vt:lpstr>Ford Mustang 2016 Total Mass and Cost Details –  Side Panel Assembly (1/2)</vt:lpstr>
      <vt:lpstr>Ford Mustang 2016 Total Mass and Cost Details –  Side Panel Assembly (2/2)</vt:lpstr>
      <vt:lpstr>Ford Mustang 2016 Total Mass and Cost Details –  Roof Panel Assembly</vt:lpstr>
      <vt:lpstr>Ford Mustang 2016 Manufacturing Cost Details –  Side Panel Assembly (1/2)</vt:lpstr>
      <vt:lpstr>Ford Mustang 2016 Manufacturing Cost Details –  Side Panel Assembly (2/2)</vt:lpstr>
      <vt:lpstr>Ford Mustang 2016 Manufacturing Cost Details –  Roof Panel Assembly</vt:lpstr>
      <vt:lpstr>Grand Cherokee, MY 2008</vt:lpstr>
      <vt:lpstr>Grand Cherokee 2008 Total Mass and Cost Details –  Side Panel Assembly</vt:lpstr>
      <vt:lpstr>Grand Cherokee 2008 Total Mass and Cost Details –  Roof Panel Assembly</vt:lpstr>
      <vt:lpstr>Grand Cherokee 2008 Manufacturing Cost Details –  Side Panel Assembly</vt:lpstr>
      <vt:lpstr>Grand Cherokee 2008 Manufacturing Cost Details –  Roof Panel Assembly</vt:lpstr>
      <vt:lpstr>Grand Cherokee, MY 2011</vt:lpstr>
      <vt:lpstr>Grand Cherokee 2011 Total Mass and Cost Details –  Side Panel Assembly (1/2)</vt:lpstr>
      <vt:lpstr>Grand Cherokee 2011 Total Mass and Cost Details –  Side Panel Assembly (2/2)</vt:lpstr>
      <vt:lpstr>Grand Cherokee 2011 Total Mass and Cost Details –  Roof Panel Assembly</vt:lpstr>
      <vt:lpstr>Grand Cherokee 2011 Manufacturing Cost Details –  Side Panel Assembly (1/2)</vt:lpstr>
      <vt:lpstr>Grand Cherokee 2011 Manufacturing Cost Details –  Side Panel Assembly (2/2)</vt:lpstr>
      <vt:lpstr>Grand Cherokee 2011 Manufacturing Cost Details –  Roof Panel Assembly</vt:lpstr>
      <vt:lpstr>Buick LaCrosse, MY 2005</vt:lpstr>
      <vt:lpstr>Buick LaCrosse 2005 Total Mass and Cost Details –  Side Panel Assembly (1/2)</vt:lpstr>
      <vt:lpstr>Buick LaCrosse 2005 Total Mass and Cost Details –  Side Panel Assembly (2/2)</vt:lpstr>
      <vt:lpstr>Buick LaCrosse 2005 Total Mass and Cost Details –  Roof Panel Assembly</vt:lpstr>
      <vt:lpstr>Buick LaCrosse 2005 Manufacturing Cost Details –  Side Panel Assembly (1/2)</vt:lpstr>
      <vt:lpstr>Buick LaCrosse 2005 Manufacturing Cost Details –  Side Panel Assembly (2/2)</vt:lpstr>
      <vt:lpstr>Buick LaCrosse 2005 Manufacturing Cost Details –  Roof Panel Assembly</vt:lpstr>
      <vt:lpstr>Buick LaCrosse, MY 2010</vt:lpstr>
      <vt:lpstr>Buick LaCrosse 2010 Total Mass and Cost Details –  Side Panel Assembly (1/3)</vt:lpstr>
      <vt:lpstr>Buick LaCrosse 2010 Total Mass and Cost Details –  Side Panel Assembly (2/3)</vt:lpstr>
      <vt:lpstr>Buick LaCrosse 2010 Total Mass and Cost Details –  Side Panel Assembly (3/3)</vt:lpstr>
      <vt:lpstr>Buick LaCrosse 2010 Total Mass and Cost Details –  Roof Panel Assembly</vt:lpstr>
      <vt:lpstr>Buick LaCrosse 2010 Manufacturing Cost Details –  Side Panel Assembly (1/3)</vt:lpstr>
      <vt:lpstr>Buick LaCrosse 2010 Manufacturing Cost Details –  Side Panel Assembly (2/3)</vt:lpstr>
      <vt:lpstr>Buick LaCrosse 2010 Manufacturing Cost Details –  Side Panel Assembly (3/3)</vt:lpstr>
      <vt:lpstr>Buick LaCrosse 2010 Manufacturing Cost Details –  Roof Panel Assembly</vt:lpstr>
      <vt:lpstr>Chevrolet Impala, MY 2003</vt:lpstr>
      <vt:lpstr>Chevrolet Impala 2003 Total Mass and Cost Details –  Side Panel Assembly</vt:lpstr>
      <vt:lpstr>Chevrolet Impala 2003 Total Mass and Cost Details –  Roof Panel Assembly</vt:lpstr>
      <vt:lpstr>Chevrolet Impala 2003 Manufacturing Cost Details –  Side Panel Assembly</vt:lpstr>
      <vt:lpstr>Chevrolet Impala 2003 Manufacturing Cost Details –  Roof Panel Assembly</vt:lpstr>
      <vt:lpstr>Chevrolet Impala, MY 2011</vt:lpstr>
      <vt:lpstr>Chevrolet Impala 2011 Total Mass and Cost Details –  Side Panel Assembly (1/2)</vt:lpstr>
      <vt:lpstr>Chevrolet Impala 2011 Total Mass and Cost Details –  Side Panel Assembly (2/2)</vt:lpstr>
      <vt:lpstr>Chevrolet Impala 2011 Total Mass and Cost Details –  Roof Panel Assembly</vt:lpstr>
      <vt:lpstr>Chevrolet Impala 2011 Manufacturing Cost Details –  Side Panel Assembly (1/2)</vt:lpstr>
      <vt:lpstr>Chevrolet Impala 2011 Manufacturing Cost Details –  Side Panel Assembly (2/2)</vt:lpstr>
      <vt:lpstr>Chevrolet Impala 2011 Manufacturing Cost Details –  Roof Panel Assembly</vt:lpstr>
    </vt:vector>
  </TitlesOfParts>
  <Company>Ricardo Consulting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and Weight Analysis of FMVSS 301 Fuel System Integrity Rear Impact Test Upgrade</dc:title>
  <dc:creator>Paul Jordan</dc:creator>
  <cp:lastModifiedBy>Florus, Shirley (NHTSA)</cp:lastModifiedBy>
  <cp:revision>1923</cp:revision>
  <cp:lastPrinted>2014-09-09T17:36:24Z</cp:lastPrinted>
  <dcterms:created xsi:type="dcterms:W3CDTF">2003-10-10T10:47:42Z</dcterms:created>
  <dcterms:modified xsi:type="dcterms:W3CDTF">2018-04-02T02:03:05Z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000800eab5000000000001023720</vt:lpwstr>
  </property>
</Properties>
</file>